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8" r:id="rId5"/>
    <p:sldId id="264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Twinkl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4DA2"/>
    <a:srgbClr val="1C05E9"/>
    <a:srgbClr val="0592E9"/>
    <a:srgbClr val="A7A9AC"/>
    <a:srgbClr val="00B3F0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71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555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send-inclusion-teaching-resources/specific-learning-difficulty-areas-of-need-primary-send-inclusion-key-stage-1/dyslexia-specific-learning-difficulty-areas-of-need-primary-send-inclusion-teaching-resourc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send-inclusion-teaching-resources/specific-learning-difficulty-areas-of-need-primary-send-inclusion-key-stage-1/dyslexia-specific-learning-difficulty-areas-of-need-primary-send-inclusion-teaching-resource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innielda/" TargetMode="External"/><Relationship Id="rId2" Type="http://schemas.openxmlformats.org/officeDocument/2006/relationships/hyperlink" Target="https://www.flickr.com/photos/vinnielda/4105504493/in/photolist-7fMMs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hyperlink" Target="https://creativecommons.org/licenses/by-nd/2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vilmonkeyali/" TargetMode="External"/><Relationship Id="rId2" Type="http://schemas.openxmlformats.org/officeDocument/2006/relationships/hyperlink" Target="https://www.flickr.com/photos/evilmonkeyali/3012688645/in/photolist-5AdPnF-8y25oV-bnffz1-duPLRT-PrTVe-8xjEh1-8QXJUt-3P5pTm-ohwF5A-7e51wP-hjeK7o-nkL3VQ-53xpvQ-angpcg-6DUeo8-9MqbT6-4UK1sd-ddnUKZ-7eNmUe-WDRoQh-cgBW6G-8Txpnx-WDRoX1-53cZdp-arwhYw-cATuNq-duUYe1-cikvRh-StDMSF-53herN-ofG9px-cgC9ZW-53fKwj-StDMBk-duPkbg-53cZyZ-nC2BzJ-Qd2mf-duV99Q-hjeDSX-artHGx-arwjH3-duPkDZ-cdbuno-GSxfqw-8TxzzZ-53xncb-pitwu1-8TxqoB-cikER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s://creativecommons.org/licenses/by-nd/2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57600134@N08/" TargetMode="External"/><Relationship Id="rId2" Type="http://schemas.openxmlformats.org/officeDocument/2006/relationships/hyperlink" Target="https://www.flickr.com/photos/157600134@N08/40703532164/in/photolist-8Xs31z-b5u42r-aCyt25-edbqBp-p31Tjd-bB7KBf-251Qf2j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hyperlink" Target="https://creativecommons.org/publicdomain/mark/1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ossan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flickr.com/photos/possan/5360580805/in/photolist-9aGnUZ-6fgvV5-zoiNo-6od89t-2gkjZoj-bPmwHR-9WVQrT-hLKMU-5mppjA-5VEJDE-5VEHP5-bxNNNN-bLHvgH-fQXApC-jKyyH-6qMvav-vjzPNw-5takiR-5teHnA-fQXzWq-h919e3-dC1Ptg-yjF7aL-5teH81-azqTSD-azqTLr-azqTQT-YtCeLa-8XevjG-zoiVR-oUvy98-ym2ALL-dMLeP3-WydPM-a1XWWZ-9WWNJo-9WTXfT-9WWPBs-kVrUT-ngvPPH-2gCCW3E-tFW2wG-ffkwRW-bfqNSX-oStHsL-bK5vji-7rHrip-2y1ed-2jmhuUS-asBAD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hyperlink" Target="https://creativecommons.org/licenses/by/2.0/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2A264CD7-69B7-479D-AAD4-14E27EA63397}"/>
              </a:ext>
            </a:extLst>
          </p:cNvPr>
          <p:cNvSpPr/>
          <p:nvPr/>
        </p:nvSpPr>
        <p:spPr>
          <a:xfrm>
            <a:off x="60960" y="5803392"/>
            <a:ext cx="1304544" cy="963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31B6D958-0C74-4A84-AE08-8C6AD9ACCB52}"/>
              </a:ext>
            </a:extLst>
          </p:cNvPr>
          <p:cNvSpPr/>
          <p:nvPr/>
        </p:nvSpPr>
        <p:spPr>
          <a:xfrm>
            <a:off x="60960" y="5803392"/>
            <a:ext cx="1304544" cy="963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2643C3-5F86-4A5E-9BBD-EB2DB8A6A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40" y="585216"/>
            <a:ext cx="5609320" cy="5602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09922"/>
            <a:ext cx="9143999" cy="1079884"/>
          </a:xfrm>
          <a:prstGeom prst="rect">
            <a:avLst/>
          </a:prstGeom>
          <a:solidFill>
            <a:srgbClr val="56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1 in 10 people in the world have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the superpower dyslexia.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CE7CE-AEDA-4930-8D99-7C48FC7EA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0" dirty="0"/>
              <a:t>Brain scans have shown that people with dyslexia think in a different way and this leads to skills such as:</a:t>
            </a:r>
            <a:endParaRPr lang="en-GB" sz="18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F20ED-40AC-4D6D-A1C4-C38489ADB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54" y="1840416"/>
            <a:ext cx="4242816" cy="3167713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2841EC57-E0F4-477D-B1AD-4EDE3DE3D2E8}"/>
              </a:ext>
            </a:extLst>
          </p:cNvPr>
          <p:cNvGrpSpPr/>
          <p:nvPr/>
        </p:nvGrpSpPr>
        <p:grpSpPr>
          <a:xfrm>
            <a:off x="1545336" y="1289427"/>
            <a:ext cx="1365504" cy="1365504"/>
            <a:chOff x="1545336" y="1289427"/>
            <a:chExt cx="1365504" cy="136550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C4D763B-4FD7-400F-A705-692FC3C88495}"/>
                </a:ext>
              </a:extLst>
            </p:cNvPr>
            <p:cNvSpPr/>
            <p:nvPr/>
          </p:nvSpPr>
          <p:spPr>
            <a:xfrm>
              <a:off x="1545336" y="1289427"/>
              <a:ext cx="1365504" cy="136550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DF186E-3C4E-4651-8CB7-B5F726A20B18}"/>
                </a:ext>
              </a:extLst>
            </p:cNvPr>
            <p:cNvSpPr txBox="1"/>
            <p:nvPr/>
          </p:nvSpPr>
          <p:spPr>
            <a:xfrm>
              <a:off x="1629538" y="1761849"/>
              <a:ext cx="11978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creativity</a:t>
              </a:r>
              <a:endParaRPr lang="en-GB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6217187-5379-48CB-AB0D-1F8288A7D43D}"/>
              </a:ext>
            </a:extLst>
          </p:cNvPr>
          <p:cNvGrpSpPr/>
          <p:nvPr/>
        </p:nvGrpSpPr>
        <p:grpSpPr>
          <a:xfrm>
            <a:off x="6164962" y="1163148"/>
            <a:ext cx="1467230" cy="1365504"/>
            <a:chOff x="6164962" y="1163148"/>
            <a:chExt cx="1467230" cy="136550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8ABF9D6-1309-409D-8195-76AF2FF981C4}"/>
                </a:ext>
              </a:extLst>
            </p:cNvPr>
            <p:cNvSpPr/>
            <p:nvPr/>
          </p:nvSpPr>
          <p:spPr>
            <a:xfrm>
              <a:off x="6195060" y="1163148"/>
              <a:ext cx="1365504" cy="13655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1B8A0F-2579-4C1B-BE45-03B72564024A}"/>
                </a:ext>
              </a:extLst>
            </p:cNvPr>
            <p:cNvSpPr txBox="1"/>
            <p:nvPr/>
          </p:nvSpPr>
          <p:spPr>
            <a:xfrm>
              <a:off x="6164962" y="1645137"/>
              <a:ext cx="14672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imagination</a:t>
              </a:r>
              <a:endParaRPr lang="en-GB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1A0B002-2148-4723-993B-A1ACE45BF28B}"/>
              </a:ext>
            </a:extLst>
          </p:cNvPr>
          <p:cNvGrpSpPr/>
          <p:nvPr/>
        </p:nvGrpSpPr>
        <p:grpSpPr>
          <a:xfrm>
            <a:off x="524256" y="2603603"/>
            <a:ext cx="1426464" cy="1365504"/>
            <a:chOff x="524256" y="2603603"/>
            <a:chExt cx="1426464" cy="136550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5BA92A6-EAF3-4BDF-9DC4-878B02D5D08F}"/>
                </a:ext>
              </a:extLst>
            </p:cNvPr>
            <p:cNvSpPr/>
            <p:nvPr/>
          </p:nvSpPr>
          <p:spPr>
            <a:xfrm>
              <a:off x="524256" y="2603603"/>
              <a:ext cx="1365504" cy="136550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723785-474C-4D19-9BD2-220DACDF2653}"/>
                </a:ext>
              </a:extLst>
            </p:cNvPr>
            <p:cNvSpPr txBox="1"/>
            <p:nvPr/>
          </p:nvSpPr>
          <p:spPr>
            <a:xfrm>
              <a:off x="533781" y="3087118"/>
              <a:ext cx="14169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storytelling</a:t>
              </a:r>
              <a:endParaRPr lang="en-GB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9B8EA8-D672-4D3B-A40B-F756B2137986}"/>
              </a:ext>
            </a:extLst>
          </p:cNvPr>
          <p:cNvGrpSpPr/>
          <p:nvPr/>
        </p:nvGrpSpPr>
        <p:grpSpPr>
          <a:xfrm>
            <a:off x="6998972" y="2557070"/>
            <a:ext cx="1367028" cy="1365504"/>
            <a:chOff x="7130796" y="2603603"/>
            <a:chExt cx="1367028" cy="13655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CFE334-2C3B-45EB-A66C-DB032B736DC6}"/>
                </a:ext>
              </a:extLst>
            </p:cNvPr>
            <p:cNvSpPr/>
            <p:nvPr/>
          </p:nvSpPr>
          <p:spPr>
            <a:xfrm>
              <a:off x="7132320" y="2603603"/>
              <a:ext cx="1365504" cy="136550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519067-6B47-4E21-B8E9-14C922A412FA}"/>
                </a:ext>
              </a:extLst>
            </p:cNvPr>
            <p:cNvSpPr txBox="1"/>
            <p:nvPr/>
          </p:nvSpPr>
          <p:spPr>
            <a:xfrm>
              <a:off x="7130796" y="2941888"/>
              <a:ext cx="13655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being</a:t>
              </a:r>
            </a:p>
            <a:p>
              <a:pPr algn="ctr"/>
              <a:r>
                <a:rPr lang="en-US" sz="1800" dirty="0"/>
                <a:t>inventive</a:t>
              </a:r>
              <a:endParaRPr lang="en-GB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D5970F7-9261-445B-9E9C-CF7B65CE1EF4}"/>
              </a:ext>
            </a:extLst>
          </p:cNvPr>
          <p:cNvGrpSpPr/>
          <p:nvPr/>
        </p:nvGrpSpPr>
        <p:grpSpPr>
          <a:xfrm>
            <a:off x="6716268" y="4119561"/>
            <a:ext cx="1365504" cy="1365504"/>
            <a:chOff x="7101840" y="4199908"/>
            <a:chExt cx="1365504" cy="136550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32E0AE-5613-4E4D-9EC2-C9DAB356DBDE}"/>
                </a:ext>
              </a:extLst>
            </p:cNvPr>
            <p:cNvSpPr/>
            <p:nvPr/>
          </p:nvSpPr>
          <p:spPr>
            <a:xfrm>
              <a:off x="7101840" y="4199908"/>
              <a:ext cx="1365504" cy="136550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5FE4C2-4BBA-4D5D-8771-EC64C75EA218}"/>
                </a:ext>
              </a:extLst>
            </p:cNvPr>
            <p:cNvSpPr txBox="1"/>
            <p:nvPr/>
          </p:nvSpPr>
          <p:spPr>
            <a:xfrm>
              <a:off x="7101840" y="4332043"/>
              <a:ext cx="136550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being able to see the bigger picture</a:t>
              </a:r>
              <a:endParaRPr lang="en-GB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5FCBAF-6339-4038-B821-A267218AC944}"/>
              </a:ext>
            </a:extLst>
          </p:cNvPr>
          <p:cNvGrpSpPr/>
          <p:nvPr/>
        </p:nvGrpSpPr>
        <p:grpSpPr>
          <a:xfrm>
            <a:off x="5343144" y="4934448"/>
            <a:ext cx="1373124" cy="1365504"/>
            <a:chOff x="5716524" y="4943565"/>
            <a:chExt cx="1373124" cy="1365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8A44A0B-2D1F-4CA9-9887-76AF2BB083BA}"/>
                </a:ext>
              </a:extLst>
            </p:cNvPr>
            <p:cNvSpPr/>
            <p:nvPr/>
          </p:nvSpPr>
          <p:spPr>
            <a:xfrm>
              <a:off x="5716524" y="4943565"/>
              <a:ext cx="1365504" cy="136550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00E855-20E0-43FE-A1EA-E9DF4FE2A250}"/>
                </a:ext>
              </a:extLst>
            </p:cNvPr>
            <p:cNvSpPr txBox="1"/>
            <p:nvPr/>
          </p:nvSpPr>
          <p:spPr>
            <a:xfrm>
              <a:off x="5724144" y="5327854"/>
              <a:ext cx="13655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thinking in 3D</a:t>
              </a:r>
              <a:endParaRPr lang="en-GB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B87660F-B68C-4E4D-890E-6DDC43DB064B}"/>
              </a:ext>
            </a:extLst>
          </p:cNvPr>
          <p:cNvGrpSpPr/>
          <p:nvPr/>
        </p:nvGrpSpPr>
        <p:grpSpPr>
          <a:xfrm>
            <a:off x="2993327" y="4728689"/>
            <a:ext cx="1375410" cy="1365504"/>
            <a:chOff x="4155567" y="5008129"/>
            <a:chExt cx="1375410" cy="136550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5C6D08-C75B-485D-8380-44F428F64EE3}"/>
                </a:ext>
              </a:extLst>
            </p:cNvPr>
            <p:cNvSpPr/>
            <p:nvPr/>
          </p:nvSpPr>
          <p:spPr>
            <a:xfrm>
              <a:off x="4155567" y="5008129"/>
              <a:ext cx="1365504" cy="13655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1A6E28-00B6-4051-BE57-A1EBE6E21567}"/>
                </a:ext>
              </a:extLst>
            </p:cNvPr>
            <p:cNvSpPr txBox="1"/>
            <p:nvPr/>
          </p:nvSpPr>
          <p:spPr>
            <a:xfrm>
              <a:off x="4165473" y="5352188"/>
              <a:ext cx="13655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problem-solving</a:t>
              </a:r>
              <a:endParaRPr lang="en-GB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97358DF-572C-4D3C-B9D6-15B650413CEC}"/>
              </a:ext>
            </a:extLst>
          </p:cNvPr>
          <p:cNvGrpSpPr/>
          <p:nvPr/>
        </p:nvGrpSpPr>
        <p:grpSpPr>
          <a:xfrm>
            <a:off x="626935" y="4959150"/>
            <a:ext cx="1483233" cy="1365504"/>
            <a:chOff x="2608897" y="4651859"/>
            <a:chExt cx="1483233" cy="136550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EC1333-3A13-45CB-B731-D2F91985872C}"/>
                </a:ext>
              </a:extLst>
            </p:cNvPr>
            <p:cNvSpPr/>
            <p:nvPr/>
          </p:nvSpPr>
          <p:spPr>
            <a:xfrm>
              <a:off x="2662428" y="4651859"/>
              <a:ext cx="1365504" cy="13655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369A657-13AA-4D29-9B41-53A6E12EE28C}"/>
                </a:ext>
              </a:extLst>
            </p:cNvPr>
            <p:cNvSpPr txBox="1"/>
            <p:nvPr/>
          </p:nvSpPr>
          <p:spPr>
            <a:xfrm>
              <a:off x="2608897" y="5136883"/>
              <a:ext cx="14832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compassion</a:t>
              </a:r>
              <a:endParaRPr lang="en-GB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08E9108-D61F-45CD-8498-2AF4682AE21F}"/>
              </a:ext>
            </a:extLst>
          </p:cNvPr>
          <p:cNvGrpSpPr/>
          <p:nvPr/>
        </p:nvGrpSpPr>
        <p:grpSpPr>
          <a:xfrm>
            <a:off x="1586294" y="3694094"/>
            <a:ext cx="1365504" cy="1365504"/>
            <a:chOff x="1277112" y="3969107"/>
            <a:chExt cx="1365504" cy="13655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AF0914-8297-41F3-A9D2-D220DD04AEF1}"/>
                </a:ext>
              </a:extLst>
            </p:cNvPr>
            <p:cNvSpPr/>
            <p:nvPr/>
          </p:nvSpPr>
          <p:spPr>
            <a:xfrm>
              <a:off x="1277112" y="3969107"/>
              <a:ext cx="1365504" cy="13655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4DF39B-FFB2-4D8D-8798-DE477AB60B3A}"/>
                </a:ext>
              </a:extLst>
            </p:cNvPr>
            <p:cNvSpPr txBox="1"/>
            <p:nvPr/>
          </p:nvSpPr>
          <p:spPr>
            <a:xfrm>
              <a:off x="1277112" y="4357371"/>
              <a:ext cx="13655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connecting ideas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14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6991C4-414E-4D3A-8BD8-85B4F396BB24}"/>
              </a:ext>
            </a:extLst>
          </p:cNvPr>
          <p:cNvSpPr/>
          <p:nvPr/>
        </p:nvSpPr>
        <p:spPr>
          <a:xfrm>
            <a:off x="640080" y="554736"/>
            <a:ext cx="3816096" cy="5681472"/>
          </a:xfrm>
          <a:prstGeom prst="roundRect">
            <a:avLst>
              <a:gd name="adj" fmla="val 5243"/>
            </a:avLst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F8CFEE-F882-4A07-B1E6-FDE7583BA5E4}"/>
              </a:ext>
            </a:extLst>
          </p:cNvPr>
          <p:cNvSpPr txBox="1"/>
          <p:nvPr/>
        </p:nvSpPr>
        <p:spPr>
          <a:xfrm>
            <a:off x="871728" y="740587"/>
            <a:ext cx="3334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People without dyslexia think in straight lines.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B9BCB4-DE60-4A34-803B-D6CF154254E1}"/>
              </a:ext>
            </a:extLst>
          </p:cNvPr>
          <p:cNvSpPr/>
          <p:nvPr/>
        </p:nvSpPr>
        <p:spPr>
          <a:xfrm>
            <a:off x="4608576" y="554736"/>
            <a:ext cx="3816096" cy="5681472"/>
          </a:xfrm>
          <a:prstGeom prst="roundRect">
            <a:avLst>
              <a:gd name="adj" fmla="val 5243"/>
            </a:avLst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B2E0BC-2B57-4390-9837-86D480F626C2}"/>
              </a:ext>
            </a:extLst>
          </p:cNvPr>
          <p:cNvSpPr txBox="1"/>
          <p:nvPr/>
        </p:nvSpPr>
        <p:spPr>
          <a:xfrm>
            <a:off x="4849368" y="749654"/>
            <a:ext cx="3334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Dyslexic thinking is like a pinball machine because ideas bounce around your brain until they hit the jackpot!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FBD304-F239-4ECC-BD62-ED547A2D9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96" y="2144901"/>
            <a:ext cx="2695560" cy="38157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EB0FC6-F6BA-4FA3-9DD1-F4B35494D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8" y="2272728"/>
            <a:ext cx="3168672" cy="3639312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68BD78-89A0-4C80-81CC-EC68DD6D9EA4}"/>
              </a:ext>
            </a:extLst>
          </p:cNvPr>
          <p:cNvCxnSpPr>
            <a:cxnSpLocks/>
          </p:cNvCxnSpPr>
          <p:nvPr/>
        </p:nvCxnSpPr>
        <p:spPr>
          <a:xfrm flipV="1">
            <a:off x="2377440" y="3523488"/>
            <a:ext cx="0" cy="153619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3F6835-5FD5-4FD2-86EB-5E39526756CA}"/>
              </a:ext>
            </a:extLst>
          </p:cNvPr>
          <p:cNvCxnSpPr>
            <a:cxnSpLocks/>
          </p:cNvCxnSpPr>
          <p:nvPr/>
        </p:nvCxnSpPr>
        <p:spPr>
          <a:xfrm flipV="1">
            <a:off x="5943600" y="4175760"/>
            <a:ext cx="1018032" cy="445008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10BDD71-F6E9-4F7C-BC55-25C74FF59870}"/>
              </a:ext>
            </a:extLst>
          </p:cNvPr>
          <p:cNvCxnSpPr>
            <a:cxnSpLocks/>
          </p:cNvCxnSpPr>
          <p:nvPr/>
        </p:nvCxnSpPr>
        <p:spPr>
          <a:xfrm flipV="1">
            <a:off x="6056376" y="3172379"/>
            <a:ext cx="584652" cy="222504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584E2F0-0582-432C-BA4A-D11A106C892E}"/>
              </a:ext>
            </a:extLst>
          </p:cNvPr>
          <p:cNvCxnSpPr>
            <a:cxnSpLocks/>
          </p:cNvCxnSpPr>
          <p:nvPr/>
        </p:nvCxnSpPr>
        <p:spPr>
          <a:xfrm flipH="1" flipV="1">
            <a:off x="6701169" y="3675443"/>
            <a:ext cx="520926" cy="552133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30F11DA-B06F-4D0C-B94B-58BD1F390492}"/>
              </a:ext>
            </a:extLst>
          </p:cNvPr>
          <p:cNvCxnSpPr>
            <a:cxnSpLocks/>
          </p:cNvCxnSpPr>
          <p:nvPr/>
        </p:nvCxnSpPr>
        <p:spPr>
          <a:xfrm flipH="1">
            <a:off x="6000802" y="3508026"/>
            <a:ext cx="439904" cy="835151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4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0E3BFC-9135-4049-B914-D1CF5CA431E4}"/>
              </a:ext>
            </a:extLst>
          </p:cNvPr>
          <p:cNvSpPr/>
          <p:nvPr/>
        </p:nvSpPr>
        <p:spPr>
          <a:xfrm>
            <a:off x="640080" y="554736"/>
            <a:ext cx="7851648" cy="5681472"/>
          </a:xfrm>
          <a:prstGeom prst="roundRect">
            <a:avLst>
              <a:gd name="adj" fmla="val 2882"/>
            </a:avLst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BE4026-7B0E-4A15-B483-B29A496C5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68" y="2535936"/>
            <a:ext cx="3995471" cy="2978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795A7F-085B-454A-865B-DA0DE46A8C32}"/>
              </a:ext>
            </a:extLst>
          </p:cNvPr>
          <p:cNvSpPr txBox="1"/>
          <p:nvPr/>
        </p:nvSpPr>
        <p:spPr>
          <a:xfrm>
            <a:off x="871728" y="740587"/>
            <a:ext cx="7424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This kind of thinking has led to some amazing people with dyslexia doing some incredible things.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FD4207-92BE-4ED7-BC44-FBB155B7F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86" y="1517904"/>
            <a:ext cx="1474890" cy="2974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70DA48-A89D-498F-BCBC-C6E062AF0D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97"/>
          <a:stretch/>
        </p:blipFill>
        <p:spPr>
          <a:xfrm>
            <a:off x="5034107" y="1343674"/>
            <a:ext cx="1474890" cy="161841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8DCFDB70-D020-43B7-AD48-C315754DA7B9}"/>
              </a:ext>
            </a:extLst>
          </p:cNvPr>
          <p:cNvSpPr/>
          <p:nvPr/>
        </p:nvSpPr>
        <p:spPr>
          <a:xfrm>
            <a:off x="865048" y="3720781"/>
            <a:ext cx="3438728" cy="564707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0F9187-276C-4F52-8C30-A4C698313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82" y="2082622"/>
            <a:ext cx="3134533" cy="22028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C96D3F-4922-4639-BB11-3BAB212891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9308">
            <a:off x="1310349" y="1685180"/>
            <a:ext cx="659088" cy="518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9FBF94-2067-47D0-8381-B907CB6A16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2"/>
          <a:stretch/>
        </p:blipFill>
        <p:spPr>
          <a:xfrm flipH="1">
            <a:off x="871728" y="3474720"/>
            <a:ext cx="4133808" cy="27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BD906A-13AD-4EB6-8F7C-CBC7FFB6F9E9}"/>
              </a:ext>
            </a:extLst>
          </p:cNvPr>
          <p:cNvSpPr/>
          <p:nvPr/>
        </p:nvSpPr>
        <p:spPr>
          <a:xfrm>
            <a:off x="640080" y="505968"/>
            <a:ext cx="7851648" cy="4907280"/>
          </a:xfrm>
          <a:prstGeom prst="roundRect">
            <a:avLst>
              <a:gd name="adj" fmla="val 2882"/>
            </a:avLst>
          </a:prstGeom>
          <a:solidFill>
            <a:srgbClr val="564DA2"/>
          </a:solidFill>
          <a:ln w="57150">
            <a:solidFill>
              <a:srgbClr val="56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FA192E-E5B0-4928-8475-DDBE4F1372FD}"/>
              </a:ext>
            </a:extLst>
          </p:cNvPr>
          <p:cNvSpPr/>
          <p:nvPr/>
        </p:nvSpPr>
        <p:spPr>
          <a:xfrm>
            <a:off x="640080" y="1328928"/>
            <a:ext cx="7851648" cy="4907280"/>
          </a:xfrm>
          <a:prstGeom prst="roundRect">
            <a:avLst>
              <a:gd name="adj" fmla="val 2882"/>
            </a:avLst>
          </a:prstGeom>
          <a:solidFill>
            <a:schemeClr val="bg1"/>
          </a:solidFill>
          <a:ln w="57150">
            <a:solidFill>
              <a:srgbClr val="56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397E4-9DC8-4960-801F-93DDDCF414F7}"/>
              </a:ext>
            </a:extLst>
          </p:cNvPr>
          <p:cNvSpPr txBox="1"/>
          <p:nvPr/>
        </p:nvSpPr>
        <p:spPr>
          <a:xfrm>
            <a:off x="731520" y="655838"/>
            <a:ext cx="74249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HRH Princess Beatrice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C0927-DAE1-4CC4-AD66-7AACAFDFCFE2}"/>
              </a:ext>
            </a:extLst>
          </p:cNvPr>
          <p:cNvSpPr txBox="1"/>
          <p:nvPr/>
        </p:nvSpPr>
        <p:spPr>
          <a:xfrm>
            <a:off x="841248" y="2599371"/>
            <a:ext cx="5199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She was identified as having dyslexia at the age of seven and received specialist help.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860B25-21B0-4C6F-806A-F8672EE310E5}"/>
              </a:ext>
            </a:extLst>
          </p:cNvPr>
          <p:cNvSpPr txBox="1"/>
          <p:nvPr/>
        </p:nvSpPr>
        <p:spPr>
          <a:xfrm>
            <a:off x="841248" y="3399527"/>
            <a:ext cx="5321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Her Royal Highness went on to pass eight GCSEs, three A levels and graduated with a 2:1 in History and the History of Ideas from Goldsmiths College, London.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724121-CE0D-4760-A625-A32F03FFDE85}"/>
              </a:ext>
            </a:extLst>
          </p:cNvPr>
          <p:cNvSpPr txBox="1"/>
          <p:nvPr/>
        </p:nvSpPr>
        <p:spPr>
          <a:xfrm>
            <a:off x="841248" y="4753680"/>
            <a:ext cx="7431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2016, she said: “When you go into a workplace, your ability to think differently allows you to be more creative. It allows you to approach problems slightly differently and it allows you to be a little bit more flexible.”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7D6F91-17D1-4172-A471-5AC8E4CA4446}"/>
              </a:ext>
            </a:extLst>
          </p:cNvPr>
          <p:cNvSpPr txBox="1"/>
          <p:nvPr/>
        </p:nvSpPr>
        <p:spPr>
          <a:xfrm>
            <a:off x="841248" y="1522216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HRH Princess Beatrice is the fifth grandchild of Queen Elizabeth II and Prince Philip, Duke of Edinburgh.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79766E-AC14-411F-8220-ABFFB13D782E}"/>
              </a:ext>
            </a:extLst>
          </p:cNvPr>
          <p:cNvSpPr/>
          <p:nvPr/>
        </p:nvSpPr>
        <p:spPr>
          <a:xfrm>
            <a:off x="5632704" y="655838"/>
            <a:ext cx="2639568" cy="2639568"/>
          </a:xfrm>
          <a:prstGeom prst="ellipse">
            <a:avLst/>
          </a:prstGeom>
          <a:solidFill>
            <a:schemeClr val="bg1"/>
          </a:solidFill>
          <a:ln w="57150">
            <a:solidFill>
              <a:srgbClr val="56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223E451B-65DA-478A-B139-305C147C4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345" y="6086303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2"/>
              </a:rPr>
              <a:t>HRH Princess Beatrice of York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” by 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Vee de Rodgers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 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is licensed under 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4"/>
              </a:rPr>
              <a:t>CC BY 2.0</a:t>
            </a:r>
            <a:endParaRPr lang="en-GB" altLang="en-US" sz="5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FFAB53E-6D63-47C3-B094-EBF6500FAF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0" r="15520"/>
          <a:stretch/>
        </p:blipFill>
        <p:spPr>
          <a:xfrm>
            <a:off x="5769274" y="800139"/>
            <a:ext cx="2371272" cy="2345472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CF9BAD-26E5-4E60-B307-213A15F806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303">
            <a:off x="6129532" y="3068301"/>
            <a:ext cx="2177492" cy="13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8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BD906A-13AD-4EB6-8F7C-CBC7FFB6F9E9}"/>
              </a:ext>
            </a:extLst>
          </p:cNvPr>
          <p:cNvSpPr/>
          <p:nvPr/>
        </p:nvSpPr>
        <p:spPr>
          <a:xfrm>
            <a:off x="640080" y="505968"/>
            <a:ext cx="7851648" cy="4907280"/>
          </a:xfrm>
          <a:prstGeom prst="roundRect">
            <a:avLst>
              <a:gd name="adj" fmla="val 2882"/>
            </a:avLst>
          </a:prstGeom>
          <a:solidFill>
            <a:srgbClr val="564DA2"/>
          </a:solidFill>
          <a:ln w="57150">
            <a:solidFill>
              <a:srgbClr val="56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FA192E-E5B0-4928-8475-DDBE4F1372FD}"/>
              </a:ext>
            </a:extLst>
          </p:cNvPr>
          <p:cNvSpPr/>
          <p:nvPr/>
        </p:nvSpPr>
        <p:spPr>
          <a:xfrm>
            <a:off x="640080" y="1328928"/>
            <a:ext cx="7851648" cy="4907280"/>
          </a:xfrm>
          <a:prstGeom prst="roundRect">
            <a:avLst>
              <a:gd name="adj" fmla="val 2882"/>
            </a:avLst>
          </a:prstGeom>
          <a:solidFill>
            <a:schemeClr val="bg1"/>
          </a:solidFill>
          <a:ln w="57150">
            <a:solidFill>
              <a:srgbClr val="56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397E4-9DC8-4960-801F-93DDDCF414F7}"/>
              </a:ext>
            </a:extLst>
          </p:cNvPr>
          <p:cNvSpPr txBox="1"/>
          <p:nvPr/>
        </p:nvSpPr>
        <p:spPr>
          <a:xfrm>
            <a:off x="731520" y="655838"/>
            <a:ext cx="74249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Lewis Hamilton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C0927-DAE1-4CC4-AD66-7AACAFDFCFE2}"/>
              </a:ext>
            </a:extLst>
          </p:cNvPr>
          <p:cNvSpPr txBox="1"/>
          <p:nvPr/>
        </p:nvSpPr>
        <p:spPr>
          <a:xfrm>
            <a:off x="841248" y="3089378"/>
            <a:ext cx="5199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 is a six-time Formula One World Champion. He is widely regarded as one of the greatest drivers in the history of the sport.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860B25-21B0-4C6F-806A-F8672EE310E5}"/>
              </a:ext>
            </a:extLst>
          </p:cNvPr>
          <p:cNvSpPr txBox="1"/>
          <p:nvPr/>
        </p:nvSpPr>
        <p:spPr>
          <a:xfrm>
            <a:off x="841248" y="4379541"/>
            <a:ext cx="7473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 found out he had dyslexia when he was 17 years old.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724121-CE0D-4760-A625-A32F03FFDE85}"/>
              </a:ext>
            </a:extLst>
          </p:cNvPr>
          <p:cNvSpPr txBox="1"/>
          <p:nvPr/>
        </p:nvSpPr>
        <p:spPr>
          <a:xfrm>
            <a:off x="841248" y="5115707"/>
            <a:ext cx="7431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 said that dyslexia taught him to never give up and that failures were a necessary part to success.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7D6F91-17D1-4172-A471-5AC8E4CA4446}"/>
              </a:ext>
            </a:extLst>
          </p:cNvPr>
          <p:cNvSpPr txBox="1"/>
          <p:nvPr/>
        </p:nvSpPr>
        <p:spPr>
          <a:xfrm>
            <a:off x="841248" y="1522216"/>
            <a:ext cx="42793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Lewis Hamilton is a British racing driver who races in Formula One for the Mercedes-AMG Petronas Formula One Team. 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79766E-AC14-411F-8220-ABFFB13D782E}"/>
              </a:ext>
            </a:extLst>
          </p:cNvPr>
          <p:cNvSpPr/>
          <p:nvPr/>
        </p:nvSpPr>
        <p:spPr>
          <a:xfrm>
            <a:off x="5632704" y="655838"/>
            <a:ext cx="2639568" cy="2639568"/>
          </a:xfrm>
          <a:prstGeom prst="ellipse">
            <a:avLst/>
          </a:prstGeom>
          <a:solidFill>
            <a:schemeClr val="bg1"/>
          </a:solidFill>
          <a:ln w="57150">
            <a:solidFill>
              <a:srgbClr val="56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0C84B9F2-F5DA-4C27-81E4-6D96BE82A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345" y="6086303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2"/>
              </a:rPr>
              <a:t>Lewis Hamilton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” by 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Alistair Rickman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 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is licensed under 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4"/>
              </a:rPr>
              <a:t>CC BY 2.0</a:t>
            </a:r>
            <a:endParaRPr lang="en-GB" altLang="en-US" sz="5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76F618-034A-47BD-AEAD-7A2524AFB0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45" b="3606"/>
          <a:stretch/>
        </p:blipFill>
        <p:spPr>
          <a:xfrm rot="5400000">
            <a:off x="5812916" y="826405"/>
            <a:ext cx="2279143" cy="2302705"/>
          </a:xfrm>
          <a:prstGeom prst="ellipse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D95E175-6633-491B-8B8C-8F35790F68E3}"/>
              </a:ext>
            </a:extLst>
          </p:cNvPr>
          <p:cNvGrpSpPr/>
          <p:nvPr/>
        </p:nvGrpSpPr>
        <p:grpSpPr>
          <a:xfrm>
            <a:off x="7125331" y="3080379"/>
            <a:ext cx="1146940" cy="1974715"/>
            <a:chOff x="7125331" y="3080379"/>
            <a:chExt cx="1146940" cy="19747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E3A8AA-C059-44E0-9706-4041652D6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331" y="3080379"/>
              <a:ext cx="1146940" cy="197471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4EE604-7EC5-46E7-8856-55108A805DF3}"/>
                </a:ext>
              </a:extLst>
            </p:cNvPr>
            <p:cNvSpPr/>
            <p:nvPr/>
          </p:nvSpPr>
          <p:spPr>
            <a:xfrm>
              <a:off x="7556674" y="4690387"/>
              <a:ext cx="281458" cy="211277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36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BD906A-13AD-4EB6-8F7C-CBC7FFB6F9E9}"/>
              </a:ext>
            </a:extLst>
          </p:cNvPr>
          <p:cNvSpPr/>
          <p:nvPr/>
        </p:nvSpPr>
        <p:spPr>
          <a:xfrm>
            <a:off x="640080" y="505968"/>
            <a:ext cx="7851648" cy="4907280"/>
          </a:xfrm>
          <a:prstGeom prst="roundRect">
            <a:avLst>
              <a:gd name="adj" fmla="val 2882"/>
            </a:avLst>
          </a:prstGeom>
          <a:solidFill>
            <a:srgbClr val="564DA2"/>
          </a:solidFill>
          <a:ln w="57150">
            <a:solidFill>
              <a:srgbClr val="56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FA192E-E5B0-4928-8475-DDBE4F1372FD}"/>
              </a:ext>
            </a:extLst>
          </p:cNvPr>
          <p:cNvSpPr/>
          <p:nvPr/>
        </p:nvSpPr>
        <p:spPr>
          <a:xfrm>
            <a:off x="640080" y="1328928"/>
            <a:ext cx="7851648" cy="4907280"/>
          </a:xfrm>
          <a:prstGeom prst="roundRect">
            <a:avLst>
              <a:gd name="adj" fmla="val 2882"/>
            </a:avLst>
          </a:prstGeom>
          <a:solidFill>
            <a:schemeClr val="bg1"/>
          </a:solidFill>
          <a:ln w="57150">
            <a:solidFill>
              <a:srgbClr val="56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397E4-9DC8-4960-801F-93DDDCF414F7}"/>
              </a:ext>
            </a:extLst>
          </p:cNvPr>
          <p:cNvSpPr txBox="1"/>
          <p:nvPr/>
        </p:nvSpPr>
        <p:spPr>
          <a:xfrm>
            <a:off x="731520" y="655838"/>
            <a:ext cx="74249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Holly Willoughby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C0927-DAE1-4CC4-AD66-7AACAFDFCFE2}"/>
              </a:ext>
            </a:extLst>
          </p:cNvPr>
          <p:cNvSpPr txBox="1"/>
          <p:nvPr/>
        </p:nvSpPr>
        <p:spPr>
          <a:xfrm>
            <a:off x="841248" y="2674361"/>
            <a:ext cx="5199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She is currently the co-presenter of </a:t>
            </a:r>
          </a:p>
          <a:p>
            <a:r>
              <a:rPr lang="en-GB" dirty="0"/>
              <a:t>   </a:t>
            </a:r>
            <a:r>
              <a:rPr lang="en-GB" i="1" dirty="0"/>
              <a:t> This Morning </a:t>
            </a:r>
            <a:r>
              <a:rPr lang="en-GB" dirty="0"/>
              <a:t>and </a:t>
            </a:r>
            <a:r>
              <a:rPr lang="en-GB" i="1" dirty="0"/>
              <a:t>Dancing on Ice</a:t>
            </a:r>
            <a:r>
              <a:rPr lang="en-GB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860B25-21B0-4C6F-806A-F8672EE310E5}"/>
              </a:ext>
            </a:extLst>
          </p:cNvPr>
          <p:cNvSpPr txBox="1"/>
          <p:nvPr/>
        </p:nvSpPr>
        <p:spPr>
          <a:xfrm>
            <a:off x="841249" y="3610956"/>
            <a:ext cx="3992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Through her role as a television presenter, she has to read the Autocue but, by using some strategies, she doesn’t let her dyslexia stop her.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7D6F91-17D1-4172-A471-5AC8E4CA4446}"/>
              </a:ext>
            </a:extLst>
          </p:cNvPr>
          <p:cNvSpPr txBox="1"/>
          <p:nvPr/>
        </p:nvSpPr>
        <p:spPr>
          <a:xfrm>
            <a:off x="841248" y="1522216"/>
            <a:ext cx="42793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Holly Willoughby is an English television presenter, model and author. 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79766E-AC14-411F-8220-ABFFB13D782E}"/>
              </a:ext>
            </a:extLst>
          </p:cNvPr>
          <p:cNvSpPr/>
          <p:nvPr/>
        </p:nvSpPr>
        <p:spPr>
          <a:xfrm>
            <a:off x="5632704" y="655838"/>
            <a:ext cx="2639568" cy="2639568"/>
          </a:xfrm>
          <a:prstGeom prst="ellipse">
            <a:avLst/>
          </a:prstGeom>
          <a:solidFill>
            <a:schemeClr val="bg1"/>
          </a:solidFill>
          <a:ln w="57150">
            <a:solidFill>
              <a:srgbClr val="56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E841FA6F-5C58-4B41-A81D-03101D893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033" y="6086303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2"/>
              </a:rPr>
              <a:t>Holly-Willoughby-instagram-outfit-934316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” by 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ALAIN BONGLET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 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is licensed under 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4"/>
              </a:rPr>
              <a:t>Public Domain</a:t>
            </a:r>
            <a:endParaRPr lang="en-GB" altLang="en-US" sz="5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0474D-3A9C-45F7-8B11-7DBDE0539C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344" r="66721" b="44026"/>
          <a:stretch/>
        </p:blipFill>
        <p:spPr>
          <a:xfrm>
            <a:off x="5816771" y="836744"/>
            <a:ext cx="2271433" cy="2271433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CF08CD-4789-4D4E-9FC3-7EB9C10520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80" y="3641085"/>
            <a:ext cx="2918171" cy="20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BD906A-13AD-4EB6-8F7C-CBC7FFB6F9E9}"/>
              </a:ext>
            </a:extLst>
          </p:cNvPr>
          <p:cNvSpPr/>
          <p:nvPr/>
        </p:nvSpPr>
        <p:spPr>
          <a:xfrm>
            <a:off x="640080" y="505968"/>
            <a:ext cx="7851648" cy="4907280"/>
          </a:xfrm>
          <a:prstGeom prst="roundRect">
            <a:avLst>
              <a:gd name="adj" fmla="val 2882"/>
            </a:avLst>
          </a:prstGeom>
          <a:solidFill>
            <a:srgbClr val="564DA2"/>
          </a:solidFill>
          <a:ln w="57150">
            <a:solidFill>
              <a:srgbClr val="56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FA192E-E5B0-4928-8475-DDBE4F1372FD}"/>
              </a:ext>
            </a:extLst>
          </p:cNvPr>
          <p:cNvSpPr/>
          <p:nvPr/>
        </p:nvSpPr>
        <p:spPr>
          <a:xfrm>
            <a:off x="640080" y="1328928"/>
            <a:ext cx="7851648" cy="4907280"/>
          </a:xfrm>
          <a:prstGeom prst="roundRect">
            <a:avLst>
              <a:gd name="adj" fmla="val 2882"/>
            </a:avLst>
          </a:prstGeom>
          <a:solidFill>
            <a:schemeClr val="bg1"/>
          </a:solidFill>
          <a:ln w="57150">
            <a:solidFill>
              <a:srgbClr val="56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397E4-9DC8-4960-801F-93DDDCF414F7}"/>
              </a:ext>
            </a:extLst>
          </p:cNvPr>
          <p:cNvSpPr txBox="1"/>
          <p:nvPr/>
        </p:nvSpPr>
        <p:spPr>
          <a:xfrm>
            <a:off x="731520" y="655838"/>
            <a:ext cx="74249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NASA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C0927-DAE1-4CC4-AD66-7AACAFDFCFE2}"/>
              </a:ext>
            </a:extLst>
          </p:cNvPr>
          <p:cNvSpPr txBox="1"/>
          <p:nvPr/>
        </p:nvSpPr>
        <p:spPr>
          <a:xfrm>
            <a:off x="841248" y="3045166"/>
            <a:ext cx="5199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 are said to be deliberately sought after because they have superb problem-solving skills and excellent 3D and spatial awareness.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7D6F91-17D1-4172-A471-5AC8E4CA4446}"/>
              </a:ext>
            </a:extLst>
          </p:cNvPr>
          <p:cNvSpPr txBox="1"/>
          <p:nvPr/>
        </p:nvSpPr>
        <p:spPr>
          <a:xfrm>
            <a:off x="841248" y="1522216"/>
            <a:ext cx="42793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NASA (North American Space Administration) reports that over 50% of NASA employees are reported as dyslexic. 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79766E-AC14-411F-8220-ABFFB13D782E}"/>
              </a:ext>
            </a:extLst>
          </p:cNvPr>
          <p:cNvSpPr/>
          <p:nvPr/>
        </p:nvSpPr>
        <p:spPr>
          <a:xfrm>
            <a:off x="5632704" y="655838"/>
            <a:ext cx="2639568" cy="2639568"/>
          </a:xfrm>
          <a:prstGeom prst="ellipse">
            <a:avLst/>
          </a:prstGeom>
          <a:solidFill>
            <a:schemeClr val="bg1"/>
          </a:solidFill>
          <a:ln w="57150">
            <a:solidFill>
              <a:srgbClr val="56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A8563ABC-BEFF-48A8-8C09-813C19C42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345" y="6086303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2"/>
              </a:rPr>
              <a:t>NASA Spacesuit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” by 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Possan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is licensed under 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4"/>
              </a:rPr>
              <a:t>CC BY 2.0</a:t>
            </a:r>
            <a:endParaRPr lang="en-GB" altLang="en-US" sz="5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97567-373E-407F-A234-787A1BFE36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" t="6688" r="-627" b="26752"/>
          <a:stretch/>
        </p:blipFill>
        <p:spPr>
          <a:xfrm>
            <a:off x="5804818" y="837680"/>
            <a:ext cx="2295339" cy="2295339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6A3FF3-BE0C-41EB-BF2B-3EDE6B9A99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587" y="3314861"/>
            <a:ext cx="1601626" cy="26395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009890-5F51-4C17-95FF-E5A16E3BF2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878">
            <a:off x="5949577" y="3271006"/>
            <a:ext cx="636645" cy="6046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A49D88-64CC-4B57-A49E-430CEC9519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6564">
            <a:off x="6230078" y="4304265"/>
            <a:ext cx="636645" cy="6046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295F42-FDDA-4DF7-A60B-D90121E87D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1567">
            <a:off x="5638066" y="5079129"/>
            <a:ext cx="636645" cy="6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F37BC6F1D344C852C540B03CE5B03" ma:contentTypeVersion="16" ma:contentTypeDescription="Create a new document." ma:contentTypeScope="" ma:versionID="3af7bd68a6a40b3cd4b5b781d082a3fa">
  <xsd:schema xmlns:xsd="http://www.w3.org/2001/XMLSchema" xmlns:xs="http://www.w3.org/2001/XMLSchema" xmlns:p="http://schemas.microsoft.com/office/2006/metadata/properties" xmlns:ns1="http://schemas.microsoft.com/sharepoint/v3" xmlns:ns3="bba6de7b-a074-4a73-9723-a7e8b6c5263a" xmlns:ns4="61f78bea-19d7-48ae-96f9-0050d2594b5e" targetNamespace="http://schemas.microsoft.com/office/2006/metadata/properties" ma:root="true" ma:fieldsID="cc581a8a484cdd23c0f8a2d9a662e53d" ns1:_="" ns3:_="" ns4:_="">
    <xsd:import namespace="http://schemas.microsoft.com/sharepoint/v3"/>
    <xsd:import namespace="bba6de7b-a074-4a73-9723-a7e8b6c5263a"/>
    <xsd:import namespace="61f78bea-19d7-48ae-96f9-0050d2594b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6de7b-a074-4a73-9723-a7e8b6c526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78bea-19d7-48ae-96f9-0050d2594b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3AC5C72-172F-4B5F-B56D-1B73573FE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a6de7b-a074-4a73-9723-a7e8b6c5263a"/>
    <ds:schemaRef ds:uri="61f78bea-19d7-48ae-96f9-0050d2594b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738B59-1E31-4108-AB70-4977A5E26D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1807B2-AECF-4859-84AE-B60FCCACA39B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61f78bea-19d7-48ae-96f9-0050d2594b5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bba6de7b-a074-4a73-9723-a7e8b6c5263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171</TotalTime>
  <Words>455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Twinkl</vt:lpstr>
      <vt:lpstr>Roboto</vt:lpstr>
      <vt:lpstr>Office Theme</vt:lpstr>
      <vt:lpstr>PowerPoint Presentation</vt:lpstr>
      <vt:lpstr>PowerPoint Presentation</vt:lpstr>
      <vt:lpstr>Brain scans have shown that people with dyslexia think in a different way and this leads to skills such as: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Claire Kerekes</dc:creator>
  <cp:lastModifiedBy>Danielle Stone</cp:lastModifiedBy>
  <cp:revision>16</cp:revision>
  <dcterms:created xsi:type="dcterms:W3CDTF">2020-04-13T12:09:49Z</dcterms:created>
  <dcterms:modified xsi:type="dcterms:W3CDTF">2022-07-06T08:55:07Z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0x01010093EF37BC6F1D344C852C540B03CE5B03</vt:lpwstr>
  </property>
</Properties>
</file>